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ato Bold" charset="1" panose="020F0502020204030203"/>
      <p:regular r:id="rId15"/>
    </p:embeddedFont>
    <p:embeddedFont>
      <p:font typeface="League Spartan" charset="1" panose="00000800000000000000"/>
      <p:regular r:id="rId16"/>
    </p:embeddedFont>
    <p:embeddedFont>
      <p:font typeface="Poppin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0.jpeg" Type="http://schemas.openxmlformats.org/officeDocument/2006/relationships/image"/><Relationship Id="rId4" Target="https://ieeexplore.ieee.org/document/9195808" TargetMode="External" Type="http://schemas.openxmlformats.org/officeDocument/2006/relationships/hyperlink"/><Relationship Id="rId5" Target="https://link.springer.com/article/10.1007/s00500-019-04194-8" TargetMode="External" Type="http://schemas.openxmlformats.org/officeDocument/2006/relationships/hyperlink"/><Relationship Id="rId6" Target="https://www.kaggle.com/datasets/ninadaithal/imagesoasis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3730320"/>
            <a:ext cx="9166663" cy="6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9"/>
              </a:lnSpc>
              <a:spcBef>
                <a:spcPct val="0"/>
              </a:spcBef>
            </a:pPr>
            <a:r>
              <a:rPr lang="en-US" b="true" sz="3635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ALZHEIMER'S DISEASE PREDICTION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454525"/>
            <a:ext cx="12023311" cy="48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1"/>
              </a:lnSpc>
              <a:spcBef>
                <a:spcPct val="0"/>
              </a:spcBef>
            </a:pPr>
            <a:r>
              <a:rPr lang="en-US" sz="290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USING CROW SEARCH ALGORITHM (CSA)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62" y="5103945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8362" y="5434661"/>
            <a:ext cx="6716085" cy="126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Optimizing Machine Learning Models for Early Detection of Alzheimer's Disease Using MRI Scans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2234" y="-88059"/>
            <a:ext cx="3085957" cy="10463118"/>
            <a:chOff x="0" y="0"/>
            <a:chExt cx="812762" cy="27557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762" cy="2755718"/>
            </a:xfrm>
            <a:custGeom>
              <a:avLst/>
              <a:gdLst/>
              <a:ahLst/>
              <a:cxnLst/>
              <a:rect r="r" b="b" t="t" l="l"/>
              <a:pathLst>
                <a:path h="2755718" w="812762">
                  <a:moveTo>
                    <a:pt x="0" y="0"/>
                  </a:moveTo>
                  <a:lnTo>
                    <a:pt x="812762" y="0"/>
                  </a:lnTo>
                  <a:lnTo>
                    <a:pt x="812762" y="2755718"/>
                  </a:lnTo>
                  <a:lnTo>
                    <a:pt x="0" y="2755718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762" cy="2803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30508" y="1621261"/>
            <a:ext cx="6978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STATEMENT: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030508" y="231325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31580" y="237854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20" y="5539982"/>
            <a:ext cx="6978141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OBJECTIVE: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1028720" y="6231978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29792" y="6297270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9745" y="0"/>
            <a:ext cx="8752251" cy="10287000"/>
          </a:xfrm>
          <a:custGeom>
            <a:avLst/>
            <a:gdLst/>
            <a:ahLst/>
            <a:cxnLst/>
            <a:rect r="r" b="b" t="t" l="l"/>
            <a:pathLst>
              <a:path h="10287000" w="8752251">
                <a:moveTo>
                  <a:pt x="0" y="0"/>
                </a:moveTo>
                <a:lnTo>
                  <a:pt x="8752251" y="0"/>
                </a:lnTo>
                <a:lnTo>
                  <a:pt x="87522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171" t="0" r="-5624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50816" y="2807174"/>
            <a:ext cx="11421419" cy="102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  <a:spcBef>
                <a:spcPct val="0"/>
              </a:spcBef>
            </a:pPr>
            <a:r>
              <a:rPr lang="en-US" sz="19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 detection of Alzheimer's disease is critical for managing and slowing its progression. However, traditional diagnostic methods are time-consuming, prone to human error, and require significant expertise.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0816" y="6678270"/>
            <a:ext cx="11238734" cy="7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develop a machine learning model optimized with the Crow Search Algorithm (CSA) for accurate prediction of Alzheimer's disease stages based on MRI scans.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3072" y="2253932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802408" y="1304623"/>
            <a:ext cx="7618923" cy="7868824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679" t="0" r="-167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63009" y="1228423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b="true" sz="362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ABSTRACT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9591" y="2622819"/>
            <a:ext cx="6460417" cy="518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utilizes MRI scans and machine learning techniques optimized by the Crow Search Algorithm (CSA) to predict Alzheimer's disease stages. </a:t>
            </a:r>
          </a:p>
          <a:p>
            <a:pPr algn="l">
              <a:lnSpc>
                <a:spcPts val="2448"/>
              </a:lnSpc>
            </a:pPr>
          </a:p>
          <a:p>
            <a:pPr algn="l">
              <a:lnSpc>
                <a:spcPts val="2448"/>
              </a:lnSpc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analyzing MRI images categorized into four stages </a:t>
            </a:r>
          </a:p>
          <a:p>
            <a:pPr algn="l">
              <a:lnSpc>
                <a:spcPts val="2448"/>
              </a:lnSpc>
            </a:pP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Non-Demented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Very Mild Dementia 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Mild Dementia 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Moderate Dementia </a:t>
            </a:r>
          </a:p>
          <a:p>
            <a:pPr algn="l">
              <a:lnSpc>
                <a:spcPts val="2448"/>
              </a:lnSpc>
            </a:pPr>
          </a:p>
          <a:p>
            <a:pPr algn="l">
              <a:lnSpc>
                <a:spcPts val="2448"/>
              </a:lnSpc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system aims to improve diagnostic accuracy and efficiency. </a:t>
            </a:r>
          </a:p>
          <a:p>
            <a:pPr algn="l">
              <a:lnSpc>
                <a:spcPts val="2448"/>
              </a:lnSpc>
            </a:pPr>
          </a:p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CSA optimizes the model by selecting the best features for classification, resulting in a robust and efficient prediction system.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393" y="1654562"/>
            <a:ext cx="7835109" cy="6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3"/>
              </a:lnSpc>
              <a:spcBef>
                <a:spcPct val="0"/>
              </a:spcBef>
            </a:pPr>
            <a:r>
              <a:rPr lang="en-US" sz="368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EXISTING METHODOLOGY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393" y="2191062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9462" y="2256199"/>
            <a:ext cx="26125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863502" y="0"/>
            <a:ext cx="3086100" cy="10287000"/>
            <a:chOff x="0" y="0"/>
            <a:chExt cx="81280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83640" y="1028700"/>
            <a:ext cx="6094969" cy="3428377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265" r="0" b="-926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383640" y="5408135"/>
            <a:ext cx="6094969" cy="3428377"/>
            <a:chOff x="0" y="0"/>
            <a:chExt cx="1128903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1597" r="0" b="-1597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7649" y="85073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64547" y="2685739"/>
            <a:ext cx="7398955" cy="6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 in Existing Methods:</a:t>
            </a:r>
          </a:p>
          <a:p>
            <a:pPr algn="l" marL="421376" indent="-210688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Traditional machine learning approaches often fail to achieve high accuracy due to non-optimized feature selection.</a:t>
            </a:r>
          </a:p>
          <a:p>
            <a:pPr algn="l" marL="421376" indent="-210688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Manual analysis of MRI scans can be subjective and inconsistent.</a:t>
            </a:r>
          </a:p>
          <a:p>
            <a:pPr algn="l" marL="421376" indent="-210688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 existing systems lack a bio-inspired optimization approach like CSA, which can improve prediction reliability.</a:t>
            </a:r>
          </a:p>
          <a:p>
            <a:pPr algn="l">
              <a:lnSpc>
                <a:spcPts val="2732"/>
              </a:lnSpc>
            </a:pPr>
          </a:p>
          <a:p>
            <a:pPr algn="l">
              <a:lnSpc>
                <a:spcPts val="2732"/>
              </a:lnSpc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</a:t>
            </a: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amples of Existing Approaches:</a:t>
            </a:r>
          </a:p>
          <a:p>
            <a:pPr algn="l" marL="421376" indent="-210688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Generic</a:t>
            </a: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machine learning models like Support Vector Machines (SVM) or Random Forest.</a:t>
            </a:r>
          </a:p>
          <a:p>
            <a:pPr algn="l" marL="421376" indent="-210688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Deep learning models trained on MRI scans without optimization.</a:t>
            </a:r>
          </a:p>
          <a:p>
            <a:pPr algn="l">
              <a:lnSpc>
                <a:spcPts val="2732"/>
              </a:lnSpc>
            </a:pPr>
          </a:p>
          <a:p>
            <a:pPr algn="l">
              <a:lnSpc>
                <a:spcPts val="2732"/>
              </a:lnSpc>
            </a:pPr>
          </a:p>
          <a:p>
            <a:pPr algn="l">
              <a:lnSpc>
                <a:spcPts val="27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4286" y="50352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b="true" sz="3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PROPOSED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286" y="104584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METHODOLOGY</a:t>
            </a:r>
          </a:p>
        </p:txBody>
      </p:sp>
      <p:sp>
        <p:nvSpPr>
          <p:cNvPr name="AutoShape 8" id="8"/>
          <p:cNvSpPr/>
          <p:nvPr/>
        </p:nvSpPr>
        <p:spPr>
          <a:xfrm>
            <a:off x="685358" y="1803128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144000" y="579720"/>
            <a:ext cx="6850188" cy="3853183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339" r="0" b="-933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5889625"/>
            <a:ext cx="6850188" cy="3853183"/>
            <a:chOff x="0" y="0"/>
            <a:chExt cx="1128903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265" r="0" b="-9265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7062941" y="7033628"/>
            <a:ext cx="392717" cy="1565177"/>
          </a:xfrm>
          <a:custGeom>
            <a:avLst/>
            <a:gdLst/>
            <a:ahLst/>
            <a:cxnLst/>
            <a:rect r="r" b="b" t="t" l="l"/>
            <a:pathLst>
              <a:path h="1565177" w="39271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146148"/>
            <a:ext cx="6193527" cy="2441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Image Prep</a:t>
            </a: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rocessing: 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MRI scans are preprocessed to enhance quality and extract meaningful features.</a:t>
            </a:r>
          </a:p>
          <a:p>
            <a:pPr algn="l">
              <a:lnSpc>
                <a:spcPts val="2448"/>
              </a:lnSpc>
            </a:pPr>
          </a:p>
          <a:p>
            <a:pPr algn="l">
              <a:lnSpc>
                <a:spcPts val="2448"/>
              </a:lnSpc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Extraction: </a:t>
            </a:r>
          </a:p>
          <a:p>
            <a:pPr algn="l" marL="377552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 from MRI images are extracted for analysis.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797647" y="6427374"/>
            <a:ext cx="6194598" cy="273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Crow S</a:t>
            </a: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earch Algorithm (CSA):</a:t>
            </a:r>
          </a:p>
          <a:p>
            <a:pPr algn="l" marL="377553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bio-inspired optimization algorithm mimicking the intelligent behavior of crows.</a:t>
            </a:r>
          </a:p>
          <a:p>
            <a:pPr algn="l" marL="377553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Selects the most relevant features to improve model performance.</a:t>
            </a:r>
          </a:p>
          <a:p>
            <a:pPr algn="l">
              <a:lnSpc>
                <a:spcPts val="2448"/>
              </a:lnSpc>
            </a:pPr>
          </a:p>
          <a:p>
            <a:pPr algn="l">
              <a:lnSpc>
                <a:spcPts val="2448"/>
              </a:lnSpc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Model: </a:t>
            </a:r>
          </a:p>
          <a:p>
            <a:pPr algn="l">
              <a:lnSpc>
                <a:spcPts val="2448"/>
              </a:lnSpc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</a:t>
            </a: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timized using CSA for predicting dementia stages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682529" y="2608176"/>
            <a:ext cx="392717" cy="1565177"/>
          </a:xfrm>
          <a:custGeom>
            <a:avLst/>
            <a:gdLst/>
            <a:ahLst/>
            <a:cxnLst/>
            <a:rect r="r" b="b" t="t" l="l"/>
            <a:pathLst>
              <a:path h="1565177" w="39271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87609" y="2542074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89304" y="861796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89304" y="2985549"/>
            <a:ext cx="8746983" cy="438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</a:pPr>
          </a:p>
          <a:p>
            <a:pPr algn="l" marL="454751" indent="-227376" lvl="1">
              <a:lnSpc>
                <a:spcPts val="2948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Input: MRI scans categorized into dementia stages.</a:t>
            </a:r>
          </a:p>
          <a:p>
            <a:pPr algn="l" marL="454751" indent="-227376" lvl="1">
              <a:lnSpc>
                <a:spcPts val="2948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Preprocessing:</a:t>
            </a:r>
          </a:p>
          <a:p>
            <a:pPr algn="l" marL="909503" indent="-303168" lvl="2">
              <a:lnSpc>
                <a:spcPts val="2948"/>
              </a:lnSpc>
              <a:buFont typeface="Arial"/>
              <a:buChar char="⚬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Image normalization</a:t>
            </a:r>
          </a:p>
          <a:p>
            <a:pPr algn="l" marL="909503" indent="-303168" lvl="2">
              <a:lnSpc>
                <a:spcPts val="2948"/>
              </a:lnSpc>
              <a:buFont typeface="Arial"/>
              <a:buChar char="⚬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Noise removal</a:t>
            </a:r>
          </a:p>
          <a:p>
            <a:pPr algn="l" marL="454751" indent="-227376" lvl="1">
              <a:lnSpc>
                <a:spcPts val="2948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Extraction: Using image processing techniques.</a:t>
            </a:r>
          </a:p>
          <a:p>
            <a:pPr algn="l" marL="454751" indent="-227376" lvl="1">
              <a:lnSpc>
                <a:spcPts val="2948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Crow Search Algorithm (CSA): Optimizes feature selection for better classification.</a:t>
            </a:r>
          </a:p>
          <a:p>
            <a:pPr algn="l" marL="454751" indent="-227376" lvl="1">
              <a:lnSpc>
                <a:spcPts val="2948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Model: Trains on the optimized dataset to predict dementia stages.</a:t>
            </a:r>
          </a:p>
          <a:p>
            <a:pPr algn="l" marL="454751" indent="-227376" lvl="1">
              <a:lnSpc>
                <a:spcPts val="2948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Output: Prediction of Alzheimer's disease stage and likelihood.</a:t>
            </a:r>
          </a:p>
          <a:p>
            <a:pPr algn="l">
              <a:lnSpc>
                <a:spcPts val="294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041188" y="1163654"/>
            <a:ext cx="2736797" cy="7959693"/>
          </a:xfrm>
          <a:custGeom>
            <a:avLst/>
            <a:gdLst/>
            <a:ahLst/>
            <a:cxnLst/>
            <a:rect r="r" b="b" t="t" l="l"/>
            <a:pathLst>
              <a:path h="7959693" w="2736797">
                <a:moveTo>
                  <a:pt x="0" y="0"/>
                </a:moveTo>
                <a:lnTo>
                  <a:pt x="2736797" y="0"/>
                </a:lnTo>
                <a:lnTo>
                  <a:pt x="2736797" y="7959692"/>
                </a:lnTo>
                <a:lnTo>
                  <a:pt x="0" y="7959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86537" y="1784786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6537" y="1242465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b="true" sz="3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PROPOSED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9771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12960350" y="-4343750"/>
            <a:ext cx="5327650" cy="18288000"/>
            <a:chOff x="0" y="0"/>
            <a:chExt cx="140316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3167" cy="4816592"/>
            </a:xfrm>
            <a:custGeom>
              <a:avLst/>
              <a:gdLst/>
              <a:ahLst/>
              <a:cxnLst/>
              <a:rect r="r" b="b" t="t" l="l"/>
              <a:pathLst>
                <a:path h="4816592" w="1403167">
                  <a:moveTo>
                    <a:pt x="0" y="0"/>
                  </a:moveTo>
                  <a:lnTo>
                    <a:pt x="1403167" y="0"/>
                  </a:lnTo>
                  <a:lnTo>
                    <a:pt x="140316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03167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9771" y="6556694"/>
            <a:ext cx="1049030" cy="1066481"/>
          </a:xfrm>
          <a:custGeom>
            <a:avLst/>
            <a:gdLst/>
            <a:ahLst/>
            <a:cxnLst/>
            <a:rect r="r" b="b" t="t" l="l"/>
            <a:pathLst>
              <a:path h="1066481" w="1049030">
                <a:moveTo>
                  <a:pt x="0" y="0"/>
                </a:moveTo>
                <a:lnTo>
                  <a:pt x="1049030" y="0"/>
                </a:lnTo>
                <a:lnTo>
                  <a:pt x="1049030" y="1066481"/>
                </a:lnTo>
                <a:lnTo>
                  <a:pt x="0" y="1066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86163" y="6556694"/>
            <a:ext cx="742206" cy="1002981"/>
          </a:xfrm>
          <a:custGeom>
            <a:avLst/>
            <a:gdLst/>
            <a:ahLst/>
            <a:cxnLst/>
            <a:rect r="r" b="b" t="t" l="l"/>
            <a:pathLst>
              <a:path h="1002981" w="742206">
                <a:moveTo>
                  <a:pt x="0" y="0"/>
                </a:moveTo>
                <a:lnTo>
                  <a:pt x="742206" y="0"/>
                </a:lnTo>
                <a:lnTo>
                  <a:pt x="742206" y="1002981"/>
                </a:lnTo>
                <a:lnTo>
                  <a:pt x="0" y="1002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b="true" sz="3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SOFTWARE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7134" y="2946091"/>
            <a:ext cx="6808137" cy="432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7858" indent="-359286" lvl="2">
              <a:lnSpc>
                <a:spcPts val="3494"/>
              </a:lnSpc>
              <a:buFont typeface="Arial"/>
              <a:buChar char="⚬"/>
            </a:pPr>
            <a:r>
              <a:rPr lang="en-US" sz="24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Programming Language: Python</a:t>
            </a:r>
          </a:p>
          <a:p>
            <a:pPr algn="l">
              <a:lnSpc>
                <a:spcPts val="3494"/>
              </a:lnSpc>
            </a:pPr>
          </a:p>
          <a:p>
            <a:pPr algn="l" marL="1077858" indent="-359286" lvl="2">
              <a:lnSpc>
                <a:spcPts val="3494"/>
              </a:lnSpc>
              <a:buFont typeface="Arial"/>
              <a:buChar char="⚬"/>
            </a:pPr>
            <a:r>
              <a:rPr lang="en-US" sz="24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Libraries: Scikit-learn, TensorFlow/PyTorch, OpenCV</a:t>
            </a:r>
          </a:p>
          <a:p>
            <a:pPr algn="l">
              <a:lnSpc>
                <a:spcPts val="3494"/>
              </a:lnSpc>
            </a:pPr>
          </a:p>
          <a:p>
            <a:pPr algn="l" marL="1077858" indent="-359286" lvl="2">
              <a:lnSpc>
                <a:spcPts val="3494"/>
              </a:lnSpc>
              <a:buFont typeface="Arial"/>
              <a:buChar char="⚬"/>
            </a:pPr>
            <a:r>
              <a:rPr lang="en-US" sz="24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Tools: Jupyter Notebook, Kaggle API</a:t>
            </a:r>
          </a:p>
          <a:p>
            <a:pPr algn="l">
              <a:lnSpc>
                <a:spcPts val="3494"/>
              </a:lnSpc>
            </a:pPr>
          </a:p>
          <a:p>
            <a:pPr algn="l" marL="1077858" indent="-359286" lvl="2">
              <a:lnSpc>
                <a:spcPts val="3494"/>
              </a:lnSpc>
              <a:buFont typeface="Arial"/>
              <a:buChar char="⚬"/>
            </a:pPr>
            <a:r>
              <a:rPr lang="en-US" sz="24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Dataset: Images from Kaggle’s OASIS dataset</a:t>
            </a:r>
          </a:p>
          <a:p>
            <a:pPr algn="l">
              <a:lnSpc>
                <a:spcPts val="3494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746106" y="793513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2233059"/>
            <a:ext cx="325469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603618" y="7306360"/>
            <a:ext cx="800100" cy="641350"/>
            <a:chOff x="0" y="0"/>
            <a:chExt cx="210726" cy="1689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726" cy="168915"/>
            </a:xfrm>
            <a:custGeom>
              <a:avLst/>
              <a:gdLst/>
              <a:ahLst/>
              <a:cxnLst/>
              <a:rect r="r" b="b" t="t" l="l"/>
              <a:pathLst>
                <a:path h="168915" w="210726">
                  <a:moveTo>
                    <a:pt x="0" y="0"/>
                  </a:moveTo>
                  <a:lnTo>
                    <a:pt x="210726" y="0"/>
                  </a:lnTo>
                  <a:lnTo>
                    <a:pt x="210726" y="168915"/>
                  </a:lnTo>
                  <a:lnTo>
                    <a:pt x="0" y="16891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0726" cy="216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93250" y="956528"/>
            <a:ext cx="6289724" cy="8373944"/>
            <a:chOff x="0" y="0"/>
            <a:chExt cx="3663950" cy="4878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0921" t="0" r="-50921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603618" y="2923490"/>
            <a:ext cx="6760207" cy="438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Crow Search Algorithm Research Paper:</a:t>
            </a:r>
          </a:p>
          <a:p>
            <a:pPr algn="l" marL="909503" indent="-303168" lvl="2">
              <a:lnSpc>
                <a:spcPts val="2948"/>
              </a:lnSpc>
              <a:buFont typeface="Arial"/>
              <a:buChar char="⚬"/>
            </a:pPr>
            <a:r>
              <a:rPr lang="en-US" sz="2106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4" tooltip="https://ieeexplore.ieee.org/document/9195808"/>
              </a:rPr>
              <a:t>Crow Search Algorithm: Theory, Recent Advances, and Applications (IEEE)</a:t>
            </a: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【16】</a:t>
            </a:r>
          </a:p>
          <a:p>
            <a:pPr algn="l">
              <a:lnSpc>
                <a:spcPts val="2948"/>
              </a:lnSpc>
            </a:pPr>
          </a:p>
          <a:p>
            <a:pPr algn="l">
              <a:lnSpc>
                <a:spcPts val="2948"/>
              </a:lnSpc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MRI Scans and Alzheimer's Disease Detection:</a:t>
            </a:r>
          </a:p>
          <a:p>
            <a:pPr algn="l" marL="909503" indent="-303168" lvl="2">
              <a:lnSpc>
                <a:spcPts val="2948"/>
              </a:lnSpc>
              <a:buFont typeface="Arial"/>
              <a:buChar char="⚬"/>
            </a:pPr>
            <a:r>
              <a:rPr lang="en-US" sz="2106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 tooltip="https://link.springer.com/article/10.1007/s00500-019-04194-8"/>
              </a:rPr>
              <a:t>MRI-Based Alzheimer's Disease Detection Using Machine Learning (Springer)</a:t>
            </a:r>
          </a:p>
          <a:p>
            <a:pPr algn="l">
              <a:lnSpc>
                <a:spcPts val="2948"/>
              </a:lnSpc>
            </a:pPr>
          </a:p>
          <a:p>
            <a:pPr algn="l">
              <a:lnSpc>
                <a:spcPts val="2948"/>
              </a:lnSpc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Dataset Source:</a:t>
            </a:r>
          </a:p>
          <a:p>
            <a:pPr algn="l" marL="909503" indent="-303168" lvl="2">
              <a:lnSpc>
                <a:spcPts val="2948"/>
              </a:lnSpc>
              <a:buFont typeface="Arial"/>
              <a:buChar char="⚬"/>
            </a:pPr>
            <a:r>
              <a:rPr lang="en-US" sz="21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Kaggle OASIS Dataset: </a:t>
            </a:r>
            <a:r>
              <a:rPr lang="en-US" sz="2106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www.kaggle.com/datasets/ninadaithal/imagesoasis"/>
              </a:rPr>
              <a:t>MRI Images for Alzheimer's Research</a:t>
            </a:r>
          </a:p>
          <a:p>
            <a:pPr algn="l">
              <a:lnSpc>
                <a:spcPts val="29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01654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2854409" y="8781559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38319" y="572431"/>
            <a:ext cx="10303602" cy="6444435"/>
          </a:xfrm>
          <a:custGeom>
            <a:avLst/>
            <a:gdLst/>
            <a:ahLst/>
            <a:cxnLst/>
            <a:rect r="r" b="b" t="t" l="l"/>
            <a:pathLst>
              <a:path h="6444435" w="10303602">
                <a:moveTo>
                  <a:pt x="0" y="0"/>
                </a:moveTo>
                <a:lnTo>
                  <a:pt x="10303602" y="0"/>
                </a:lnTo>
                <a:lnTo>
                  <a:pt x="10303602" y="6444435"/>
                </a:lnTo>
                <a:lnTo>
                  <a:pt x="0" y="644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DAGWqFgEZng</dc:identifier>
  <dcterms:modified xsi:type="dcterms:W3CDTF">2011-08-01T06:04:30Z</dcterms:modified>
  <cp:revision>1</cp:revision>
  <dc:title>Alzheimer CSA</dc:title>
</cp:coreProperties>
</file>